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  <p:sldMasterId id="2147483653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embeddedFontLst>
    <p:embeddedFont>
      <p:font typeface="Berlin Sans FB Demi" panose="020E0802020502020306" pitchFamily="34" charset="0"/>
      <p:bold r:id="rId17"/>
    </p:embeddedFont>
    <p:embeddedFont>
      <p:font typeface="Tahoma" panose="020B0604030504040204" pitchFamily="34" charset="0"/>
      <p:regular r:id="rId18"/>
      <p:bold r:id="rId19"/>
    </p:embeddedFont>
    <p:embeddedFont>
      <p:font typeface="TEN O CLOCK" pitchFamily="2" charset="0"/>
      <p:regular r:id="rId20"/>
    </p:embeddedFont>
    <p:embeddedFont>
      <p:font typeface="Arial Black" panose="020B0A04020102020204" pitchFamily="34" charset="0"/>
      <p:bold r:id="rId21"/>
    </p:embeddedFont>
    <p:embeddedFont>
      <p:font typeface="Aharoni" panose="02010803020104030203" pitchFamily="2" charset="-79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 autoAdjust="0"/>
    <p:restoredTop sz="85405" autoAdjust="0"/>
  </p:normalViewPr>
  <p:slideViewPr>
    <p:cSldViewPr>
      <p:cViewPr varScale="1">
        <p:scale>
          <a:sx n="61" d="100"/>
          <a:sy n="61" d="100"/>
        </p:scale>
        <p:origin x="-16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F01183F-CBB2-46B5-8F41-140E53B8DC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914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1183F-CBB2-46B5-8F41-140E53B8DC1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792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1183F-CBB2-46B5-8F41-140E53B8DC1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821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F2DC3-6320-478B-AD1C-6196A7AF277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1183F-CBB2-46B5-8F41-140E53B8DC1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315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B64F5-4D82-4267-9B6E-5969BAB35F9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1183F-CBB2-46B5-8F41-140E53B8DC1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831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1183F-CBB2-46B5-8F41-140E53B8DC1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408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1183F-CBB2-46B5-8F41-140E53B8DC1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00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-295275" y="557213"/>
            <a:ext cx="9437688" cy="6632575"/>
            <a:chOff x="-186" y="351"/>
            <a:chExt cx="5945" cy="4178"/>
          </a:xfrm>
        </p:grpSpPr>
        <p:grpSp>
          <p:nvGrpSpPr>
            <p:cNvPr id="18435" name="Group 3"/>
            <p:cNvGrpSpPr>
              <a:grpSpLocks/>
            </p:cNvGrpSpPr>
            <p:nvPr/>
          </p:nvGrpSpPr>
          <p:grpSpPr bwMode="auto">
            <a:xfrm>
              <a:off x="-186" y="351"/>
              <a:ext cx="4316" cy="4178"/>
              <a:chOff x="-186" y="351"/>
              <a:chExt cx="4316" cy="4178"/>
            </a:xfrm>
          </p:grpSpPr>
          <p:grpSp>
            <p:nvGrpSpPr>
              <p:cNvPr id="18436" name="Group 4"/>
              <p:cNvGrpSpPr>
                <a:grpSpLocks/>
              </p:cNvGrpSpPr>
              <p:nvPr/>
            </p:nvGrpSpPr>
            <p:grpSpPr bwMode="auto">
              <a:xfrm>
                <a:off x="-186" y="351"/>
                <a:ext cx="4316" cy="4178"/>
                <a:chOff x="-186" y="351"/>
                <a:chExt cx="4316" cy="4178"/>
              </a:xfrm>
            </p:grpSpPr>
            <p:sp>
              <p:nvSpPr>
                <p:cNvPr id="18437" name="AutoShape 5"/>
                <p:cNvSpPr>
                  <a:spLocks noChangeArrowheads="1"/>
                </p:cNvSpPr>
                <p:nvPr/>
              </p:nvSpPr>
              <p:spPr bwMode="auto">
                <a:xfrm rot="12360000" flipH="1">
                  <a:off x="-186" y="351"/>
                  <a:ext cx="4316" cy="4178"/>
                </a:xfrm>
                <a:prstGeom prst="diamond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38" name="AutoShape 6"/>
                <p:cNvSpPr>
                  <a:spLocks noChangeArrowheads="1"/>
                </p:cNvSpPr>
                <p:nvPr/>
              </p:nvSpPr>
              <p:spPr bwMode="auto">
                <a:xfrm rot="12360000" flipH="1">
                  <a:off x="694" y="1203"/>
                  <a:ext cx="2556" cy="2474"/>
                </a:xfrm>
                <a:prstGeom prst="diamond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39" name="Rectangle 7"/>
                <p:cNvSpPr>
                  <a:spLocks noChangeArrowheads="1"/>
                </p:cNvSpPr>
                <p:nvPr/>
              </p:nvSpPr>
              <p:spPr bwMode="auto">
                <a:xfrm rot="12360000">
                  <a:off x="2249" y="2499"/>
                  <a:ext cx="649" cy="28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lang="en-US" altLang="en-US" sz="2400"/>
                </a:p>
              </p:txBody>
            </p:sp>
            <p:sp>
              <p:nvSpPr>
                <p:cNvPr id="18440" name="Oval 8"/>
                <p:cNvSpPr>
                  <a:spLocks noChangeArrowheads="1"/>
                </p:cNvSpPr>
                <p:nvPr/>
              </p:nvSpPr>
              <p:spPr bwMode="auto">
                <a:xfrm rot="12360000">
                  <a:off x="1292" y="2567"/>
                  <a:ext cx="570" cy="528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lang="en-US" altLang="en-US" sz="2400"/>
                </a:p>
              </p:txBody>
            </p:sp>
            <p:sp>
              <p:nvSpPr>
                <p:cNvPr id="18441" name="Rectangle 9"/>
                <p:cNvSpPr>
                  <a:spLocks noChangeArrowheads="1"/>
                </p:cNvSpPr>
                <p:nvPr/>
              </p:nvSpPr>
              <p:spPr bwMode="auto">
                <a:xfrm rot="12360000">
                  <a:off x="2373" y="2047"/>
                  <a:ext cx="446" cy="81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lang="en-US" altLang="en-US" sz="2400"/>
                </a:p>
              </p:txBody>
            </p:sp>
            <p:sp>
              <p:nvSpPr>
                <p:cNvPr id="18442" name="Rectangle 10"/>
                <p:cNvSpPr>
                  <a:spLocks noChangeArrowheads="1"/>
                </p:cNvSpPr>
                <p:nvPr/>
              </p:nvSpPr>
              <p:spPr bwMode="auto">
                <a:xfrm rot="12360000">
                  <a:off x="1927" y="3071"/>
                  <a:ext cx="445" cy="82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lang="en-US" altLang="en-US" sz="2400"/>
                </a:p>
              </p:txBody>
            </p:sp>
            <p:sp>
              <p:nvSpPr>
                <p:cNvPr id="18443" name="Arc 11"/>
                <p:cNvSpPr>
                  <a:spLocks/>
                </p:cNvSpPr>
                <p:nvPr/>
              </p:nvSpPr>
              <p:spPr bwMode="auto">
                <a:xfrm rot="10485000">
                  <a:off x="1263" y="2241"/>
                  <a:ext cx="723" cy="856"/>
                </a:xfrm>
                <a:custGeom>
                  <a:avLst/>
                  <a:gdLst>
                    <a:gd name="G0" fmla="+- 21518 0 0"/>
                    <a:gd name="G1" fmla="+- 2258 0 0"/>
                    <a:gd name="G2" fmla="+- 21600 0 0"/>
                    <a:gd name="T0" fmla="*/ 43000 w 43118"/>
                    <a:gd name="T1" fmla="*/ 0 h 23858"/>
                    <a:gd name="T2" fmla="*/ 0 w 43118"/>
                    <a:gd name="T3" fmla="*/ 4141 h 23858"/>
                    <a:gd name="T4" fmla="*/ 21518 w 43118"/>
                    <a:gd name="T5" fmla="*/ 2258 h 238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8" h="23858" fill="none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</a:path>
                    <a:path w="43118" h="23858" stroke="0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  <a:lnTo>
                        <a:pt x="21518" y="2258"/>
                      </a:lnTo>
                      <a:close/>
                    </a:path>
                  </a:pathLst>
                </a:cu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44" name="Freeform 12"/>
                <p:cNvSpPr>
                  <a:spLocks/>
                </p:cNvSpPr>
                <p:nvPr/>
              </p:nvSpPr>
              <p:spPr bwMode="auto">
                <a:xfrm>
                  <a:off x="1300" y="1374"/>
                  <a:ext cx="1035" cy="2007"/>
                </a:xfrm>
                <a:custGeom>
                  <a:avLst/>
                  <a:gdLst>
                    <a:gd name="T0" fmla="*/ 56 w 1035"/>
                    <a:gd name="T1" fmla="*/ 2006 h 2007"/>
                    <a:gd name="T2" fmla="*/ 0 w 1035"/>
                    <a:gd name="T3" fmla="*/ 1843 h 2007"/>
                    <a:gd name="T4" fmla="*/ 871 w 1035"/>
                    <a:gd name="T5" fmla="*/ 56 h 2007"/>
                    <a:gd name="T6" fmla="*/ 1034 w 1035"/>
                    <a:gd name="T7" fmla="*/ 0 h 2007"/>
                    <a:gd name="T8" fmla="*/ 56 w 1035"/>
                    <a:gd name="T9" fmla="*/ 2006 h 20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5" h="2007">
                      <a:moveTo>
                        <a:pt x="56" y="2006"/>
                      </a:moveTo>
                      <a:lnTo>
                        <a:pt x="0" y="1843"/>
                      </a:lnTo>
                      <a:lnTo>
                        <a:pt x="871" y="56"/>
                      </a:lnTo>
                      <a:lnTo>
                        <a:pt x="1034" y="0"/>
                      </a:lnTo>
                      <a:lnTo>
                        <a:pt x="56" y="2006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445" name="Freeform 13"/>
              <p:cNvSpPr>
                <a:spLocks/>
              </p:cNvSpPr>
              <p:nvPr/>
            </p:nvSpPr>
            <p:spPr bwMode="auto">
              <a:xfrm>
                <a:off x="2448" y="1810"/>
                <a:ext cx="324" cy="231"/>
              </a:xfrm>
              <a:custGeom>
                <a:avLst/>
                <a:gdLst>
                  <a:gd name="T0" fmla="*/ 321 w 324"/>
                  <a:gd name="T1" fmla="*/ 226 h 231"/>
                  <a:gd name="T2" fmla="*/ 287 w 324"/>
                  <a:gd name="T3" fmla="*/ 123 h 231"/>
                  <a:gd name="T4" fmla="*/ 53 w 324"/>
                  <a:gd name="T5" fmla="*/ 9 h 231"/>
                  <a:gd name="T6" fmla="*/ 35 w 324"/>
                  <a:gd name="T7" fmla="*/ 0 h 231"/>
                  <a:gd name="T8" fmla="*/ 0 w 324"/>
                  <a:gd name="T9" fmla="*/ 72 h 231"/>
                  <a:gd name="T10" fmla="*/ 323 w 324"/>
                  <a:gd name="T11" fmla="*/ 23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4" h="231">
                    <a:moveTo>
                      <a:pt x="321" y="226"/>
                    </a:moveTo>
                    <a:lnTo>
                      <a:pt x="287" y="123"/>
                    </a:lnTo>
                    <a:lnTo>
                      <a:pt x="53" y="9"/>
                    </a:lnTo>
                    <a:lnTo>
                      <a:pt x="35" y="0"/>
                    </a:lnTo>
                    <a:lnTo>
                      <a:pt x="0" y="72"/>
                    </a:lnTo>
                    <a:lnTo>
                      <a:pt x="323" y="230"/>
                    </a:lnTo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768" y="720"/>
              <a:ext cx="4991" cy="81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217613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24400" y="2819400"/>
            <a:ext cx="4267200" cy="3200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449" name="Rectangle 1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8450" name="Rectangle 1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8451" name="Rectangle 1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D9315D1F-7AB5-47BE-B4E2-AE754985BC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6D9DD-DB41-4A85-906D-4977DF0516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290054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533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533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0F847-C2E8-49E2-B1B9-7EE52610AC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631176"/>
      </p:ext>
    </p:extLst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7888561-83CB-4651-926A-DF71F87A63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332531"/>
      </p:ext>
    </p:extLst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133600"/>
            <a:ext cx="6705600" cy="1905000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19600"/>
            <a:ext cx="68580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6218E4A-AB29-433C-AA04-8D4BC2F53D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477B3-6932-48E1-B474-F08F163BEC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14356"/>
      </p:ext>
    </p:extLst>
  </p:cSld>
  <p:clrMapOvr>
    <a:masterClrMapping/>
  </p:clrMapOvr>
  <p:transition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16E83-406F-4791-85D3-A64D410152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004908"/>
      </p:ext>
    </p:extLst>
  </p:cSld>
  <p:clrMapOvr>
    <a:masterClrMapping/>
  </p:clrMapOvr>
  <p:transition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981200"/>
            <a:ext cx="3124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124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BF008-DCCA-49DA-951E-95CD59F1E2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582075"/>
      </p:ext>
    </p:extLst>
  </p:cSld>
  <p:clrMapOvr>
    <a:masterClrMapping/>
  </p:clrMapOvr>
  <p:transition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A3CFA-DA86-44DC-BB84-4DDE5AFF4E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713420"/>
      </p:ext>
    </p:extLst>
  </p:cSld>
  <p:clrMapOvr>
    <a:masterClrMapping/>
  </p:clrMapOvr>
  <p:transition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FE366-D66E-4E0E-8132-B79A0853C0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466718"/>
      </p:ext>
    </p:extLst>
  </p:cSld>
  <p:clrMapOvr>
    <a:masterClrMapping/>
  </p:clrMapOvr>
  <p:transition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FACAB-B087-4B1D-9F74-0AC76AFBC3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075659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29CD0-1163-4949-B8FF-BE8BA26CB4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713948"/>
      </p:ext>
    </p:extLst>
  </p:cSld>
  <p:clrMapOvr>
    <a:masterClrMapping/>
  </p:clrMapOvr>
  <p:transition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A7767-4075-4C7A-A004-FEACFEC59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089869"/>
      </p:ext>
    </p:extLst>
  </p:cSld>
  <p:clrMapOvr>
    <a:masterClrMapping/>
  </p:clrMapOvr>
  <p:transition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41B31-28ED-4DE0-BA84-72827A98EE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048221"/>
      </p:ext>
    </p:extLst>
  </p:cSld>
  <p:clrMapOvr>
    <a:masterClrMapping/>
  </p:clrMapOvr>
  <p:transition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6A903-37F1-4A12-93CF-333C2D1A9F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507014"/>
      </p:ext>
    </p:extLst>
  </p:cSld>
  <p:clrMapOvr>
    <a:masterClrMapping/>
  </p:clrMapOvr>
  <p:transition>
    <p:randomBa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04800"/>
            <a:ext cx="16002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304800"/>
            <a:ext cx="46482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785E6-9632-4E83-9658-CF4A19B039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663477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668D-42A7-4D79-91EA-8F8345D714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929858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7C1F5-D657-427E-A5C9-984533B87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202857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B0AF2-7659-43D2-B257-6577FC84D3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273975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F0FFD-03CD-416E-82FC-40424D90DC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855302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66DE7-B01F-4959-A0EE-C21EDEDCFA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435444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F609B-91A7-4E45-A088-5FBF4D45F8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549149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72C89-9C8A-4540-BAB9-B15455CA64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208233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1539875" cy="6856413"/>
            <a:chOff x="0" y="0"/>
            <a:chExt cx="970" cy="4319"/>
          </a:xfrm>
        </p:grpSpPr>
        <p:sp>
          <p:nvSpPr>
            <p:cNvPr id="174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68" cy="4319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768" y="0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192" y="240"/>
              <a:ext cx="576" cy="2064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0" y="960"/>
              <a:ext cx="768" cy="528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altLang="en-US" sz="2400"/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480" y="432"/>
              <a:ext cx="144" cy="379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Oval 8"/>
            <p:cNvSpPr>
              <a:spLocks noChangeArrowheads="1"/>
            </p:cNvSpPr>
            <p:nvPr/>
          </p:nvSpPr>
          <p:spPr bwMode="auto">
            <a:xfrm>
              <a:off x="0" y="672"/>
              <a:ext cx="672" cy="62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altLang="en-US" sz="2400"/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0" y="3024"/>
              <a:ext cx="528" cy="9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altLang="en-US" sz="2400"/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0" y="3216"/>
              <a:ext cx="528" cy="9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altLang="en-US" sz="2400"/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528" cy="9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altLang="en-US" sz="2400"/>
            </a:p>
          </p:txBody>
        </p:sp>
        <p:sp>
          <p:nvSpPr>
            <p:cNvPr id="17420" name="Arc 12"/>
            <p:cNvSpPr>
              <a:spLocks/>
            </p:cNvSpPr>
            <p:nvPr/>
          </p:nvSpPr>
          <p:spPr bwMode="auto">
            <a:xfrm>
              <a:off x="768" y="2259"/>
              <a:ext cx="202" cy="1154"/>
            </a:xfrm>
            <a:custGeom>
              <a:avLst/>
              <a:gdLst>
                <a:gd name="G0" fmla="+- 754 0 0"/>
                <a:gd name="G1" fmla="+- 21600 0 0"/>
                <a:gd name="G2" fmla="+- 21600 0 0"/>
                <a:gd name="T0" fmla="*/ 0 w 22354"/>
                <a:gd name="T1" fmla="*/ 13 h 43200"/>
                <a:gd name="T2" fmla="*/ 754 w 22354"/>
                <a:gd name="T3" fmla="*/ 43200 h 43200"/>
                <a:gd name="T4" fmla="*/ 754 w 2235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4" h="43200" fill="none" extrusionOk="0">
                  <a:moveTo>
                    <a:pt x="0" y="13"/>
                  </a:moveTo>
                  <a:cubicBezTo>
                    <a:pt x="251" y="4"/>
                    <a:pt x="502" y="-1"/>
                    <a:pt x="754" y="0"/>
                  </a:cubicBezTo>
                  <a:cubicBezTo>
                    <a:pt x="12683" y="0"/>
                    <a:pt x="22354" y="9670"/>
                    <a:pt x="22354" y="21600"/>
                  </a:cubicBezTo>
                  <a:cubicBezTo>
                    <a:pt x="22354" y="33529"/>
                    <a:pt x="12683" y="43199"/>
                    <a:pt x="754" y="43200"/>
                  </a:cubicBezTo>
                </a:path>
                <a:path w="22354" h="43200" stroke="0" extrusionOk="0">
                  <a:moveTo>
                    <a:pt x="0" y="13"/>
                  </a:moveTo>
                  <a:cubicBezTo>
                    <a:pt x="251" y="4"/>
                    <a:pt x="502" y="-1"/>
                    <a:pt x="754" y="0"/>
                  </a:cubicBezTo>
                  <a:cubicBezTo>
                    <a:pt x="12683" y="0"/>
                    <a:pt x="22354" y="9670"/>
                    <a:pt x="22354" y="21600"/>
                  </a:cubicBezTo>
                  <a:cubicBezTo>
                    <a:pt x="22354" y="33529"/>
                    <a:pt x="12683" y="43199"/>
                    <a:pt x="754" y="43200"/>
                  </a:cubicBezTo>
                  <a:lnTo>
                    <a:pt x="754" y="21600"/>
                  </a:ln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2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23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1742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1742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955DFAF-035C-4C1F-B7E2-21A9E4D62C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75" r:id="rId12"/>
  </p:sldLayoutIdLst>
  <p:transition>
    <p:randomBar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04800"/>
            <a:ext cx="6400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981200"/>
            <a:ext cx="6400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336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76A104AF-5E84-4E6B-BDD3-AEF12E1FC6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randomBar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velationandcreation.com/" TargetMode="Externa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e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holylandphotos.org/browse.asp?s=1,3,7,20,83&amp;img=TWNASR0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holylandphotos.org/browse.asp?s=1,3,7,20,83&amp;img=TWNASR0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holylandphotos.org/browse.asp?s=1,3,7,20,83&amp;img=TWNASR0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holylandphotos.org/browse.asp?s=1,3,7,20,83&amp;img=TWNASR02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altLang="en-U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Sardis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Revelation 3:1-6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667000" y="62484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1400" i="1">
                <a:latin typeface="Arial" pitchFamily="34" charset="0"/>
              </a:rPr>
              <a:t>Wallace, Steven J.</a:t>
            </a:r>
            <a:r>
              <a:rPr lang="en-US" altLang="en-US" sz="1400">
                <a:latin typeface="Arial" pitchFamily="34" charset="0"/>
              </a:rPr>
              <a:t>  www.revelationandcreation.com</a:t>
            </a:r>
          </a:p>
        </p:txBody>
      </p:sp>
      <p:sp>
        <p:nvSpPr>
          <p:cNvPr id="2053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2590800" y="62484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Berlin Sans FB Demi" panose="020E0802020502020306" pitchFamily="34" charset="0"/>
              </a:rPr>
              <a:t>To the church at Sardis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017713"/>
            <a:ext cx="7543800" cy="4840287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Divine Prescription/Warning </a:t>
            </a:r>
            <a:r>
              <a:rPr lang="en-US" altLang="en-US" sz="4000" dirty="0">
                <a:latin typeface="+mj-lt"/>
                <a:cs typeface="Aharoni" panose="02010803020104030203" pitchFamily="2" charset="-79"/>
              </a:rPr>
              <a:t>(3:2, 3)</a:t>
            </a:r>
          </a:p>
          <a:p>
            <a:pPr lvl="1"/>
            <a:r>
              <a:rPr lang="en-US" altLang="en-US" dirty="0">
                <a:latin typeface="Arial" pitchFamily="34" charset="0"/>
              </a:rPr>
              <a:t>be watchful</a:t>
            </a:r>
          </a:p>
          <a:p>
            <a:pPr lvl="1"/>
            <a:r>
              <a:rPr lang="en-US" altLang="en-US" dirty="0" smtClean="0">
                <a:latin typeface="Arial" pitchFamily="34" charset="0"/>
              </a:rPr>
              <a:t>strengthen </a:t>
            </a:r>
            <a:r>
              <a:rPr lang="en-US" altLang="en-US" dirty="0">
                <a:latin typeface="Arial" pitchFamily="34" charset="0"/>
              </a:rPr>
              <a:t>the things that remain</a:t>
            </a:r>
          </a:p>
          <a:p>
            <a:pPr lvl="1"/>
            <a:r>
              <a:rPr lang="en-US" altLang="en-US" dirty="0">
                <a:latin typeface="Arial" pitchFamily="34" charset="0"/>
              </a:rPr>
              <a:t>remember how you received and heard</a:t>
            </a:r>
          </a:p>
          <a:p>
            <a:pPr lvl="2"/>
            <a:r>
              <a:rPr lang="en-US" altLang="en-US" i="1" dirty="0">
                <a:latin typeface="Arial" pitchFamily="34" charset="0"/>
                <a:cs typeface="Arial" pitchFamily="34" charset="0"/>
              </a:rPr>
              <a:t>“Therefore we must give the more earnest heed to the things we have heard, lest we drift away”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(Heb. 2:1).</a:t>
            </a:r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Berlin Sans FB Demi" panose="020E0802020502020306" pitchFamily="34" charset="0"/>
              </a:rPr>
              <a:t>To the church at Sardis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Divine </a:t>
            </a:r>
            <a:r>
              <a:rPr lang="en-US" alt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Prescription/Warning</a:t>
            </a:r>
            <a:endParaRPr lang="en-US" altLang="en-US" dirty="0">
              <a:latin typeface="Arial" pitchFamily="34" charset="0"/>
            </a:endParaRPr>
          </a:p>
          <a:p>
            <a:pPr lvl="1"/>
            <a:r>
              <a:rPr lang="en-US" altLang="en-US" dirty="0">
                <a:latin typeface="Arial" pitchFamily="34" charset="0"/>
              </a:rPr>
              <a:t>hold fast, </a:t>
            </a:r>
            <a:r>
              <a:rPr lang="en-US" altLang="en-US" i="1" dirty="0">
                <a:latin typeface="Arial" pitchFamily="34" charset="0"/>
                <a:cs typeface="Arial" pitchFamily="34" charset="0"/>
              </a:rPr>
              <a:t>“O Timothy! Guard what was committed to your trust. . .”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(1 Tim. 6:20).</a:t>
            </a:r>
            <a:r>
              <a:rPr lang="en-US" altLang="en-US" dirty="0">
                <a:latin typeface="Arial" pitchFamily="34" charset="0"/>
              </a:rPr>
              <a:t> </a:t>
            </a:r>
          </a:p>
          <a:p>
            <a:pPr lvl="1"/>
            <a:r>
              <a:rPr lang="en-US" altLang="en-US" dirty="0">
                <a:latin typeface="Arial" pitchFamily="34" charset="0"/>
              </a:rPr>
              <a:t>repent</a:t>
            </a:r>
          </a:p>
          <a:p>
            <a:pPr lvl="1"/>
            <a:r>
              <a:rPr lang="en-US" altLang="en-US" dirty="0" smtClean="0">
                <a:latin typeface="Arial" pitchFamily="34" charset="0"/>
              </a:rPr>
              <a:t>Jesus </a:t>
            </a:r>
            <a:r>
              <a:rPr lang="en-US" altLang="en-US" dirty="0">
                <a:latin typeface="Arial" pitchFamily="34" charset="0"/>
              </a:rPr>
              <a:t>will come as a thief (cf. 2:5)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 bldLvl="3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Berlin Sans FB Demi" panose="020E0802020502020306" pitchFamily="34" charset="0"/>
              </a:rPr>
              <a:t>To the church at Sardis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05000"/>
            <a:ext cx="7772400" cy="3697288"/>
          </a:xfrm>
        </p:spPr>
        <p:txBody>
          <a:bodyPr/>
          <a:lstStyle/>
          <a:p>
            <a:r>
              <a:rPr lang="en-US" alt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Divine Praise </a:t>
            </a:r>
            <a:r>
              <a:rPr lang="en-US" altLang="en-US" sz="4000" dirty="0">
                <a:latin typeface="+mj-lt"/>
                <a:cs typeface="Aharoni" panose="02010803020104030203" pitchFamily="2" charset="-79"/>
              </a:rPr>
              <a:t>(3:4a)</a:t>
            </a:r>
          </a:p>
          <a:p>
            <a:pPr lvl="1"/>
            <a:r>
              <a:rPr lang="en-US" altLang="en-US" dirty="0">
                <a:latin typeface="Arial" pitchFamily="34" charset="0"/>
              </a:rPr>
              <a:t>a few names who have not defiled their garments</a:t>
            </a:r>
          </a:p>
          <a:p>
            <a:pPr lvl="2"/>
            <a:r>
              <a:rPr lang="en-US" altLang="en-US" dirty="0">
                <a:latin typeface="Arial" pitchFamily="34" charset="0"/>
              </a:rPr>
              <a:t>while Jesus makes a judgment against a church, he recognizes those individuals who remain pure</a:t>
            </a:r>
          </a:p>
          <a:p>
            <a:pPr lvl="2"/>
            <a:r>
              <a:rPr lang="en-US" altLang="en-US" dirty="0">
                <a:latin typeface="Arial" pitchFamily="34" charset="0"/>
              </a:rPr>
              <a:t>a weak congregation may have a few strong</a:t>
            </a:r>
          </a:p>
          <a:p>
            <a:pPr lvl="2"/>
            <a:r>
              <a:rPr lang="en-US" altLang="en-US" dirty="0">
                <a:latin typeface="Arial" pitchFamily="34" charset="0"/>
              </a:rPr>
              <a:t>a strong congregation may have a few weak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60525" y="5772150"/>
            <a:ext cx="7331075" cy="96837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accent2"/>
              </a:gs>
            </a:gsLst>
            <a:path path="rect">
              <a:fillToRect l="100000" b="100000"/>
            </a:path>
          </a:gradFill>
          <a:ln w="222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 b="1" dirty="0">
                <a:latin typeface="Tahoma" pitchFamily="34" charset="0"/>
              </a:rPr>
              <a:t>How would the “few” in Sardis keep their garments </a:t>
            </a:r>
            <a:r>
              <a:rPr lang="en-US" altLang="en-US" sz="2800" b="1" dirty="0" smtClean="0">
                <a:latin typeface="Tahoma" pitchFamily="34" charset="0"/>
              </a:rPr>
              <a:t>undefiled?</a:t>
            </a:r>
            <a:endParaRPr lang="en-US" altLang="en-US" sz="2800" b="1" dirty="0">
              <a:latin typeface="Tahoma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3" autoUpdateAnimBg="0"/>
      <p:bldP spid="1434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Berlin Sans FB Demi" panose="020E0802020502020306" pitchFamily="34" charset="0"/>
              </a:rPr>
              <a:t>To the church at Sardis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Divine Promise/Invitation </a:t>
            </a:r>
            <a:r>
              <a:rPr lang="en-US" altLang="en-US" sz="4000" dirty="0">
                <a:cs typeface="Aharoni" panose="02010803020104030203" pitchFamily="2" charset="-79"/>
              </a:rPr>
              <a:t>(3:4b-6)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pitchFamily="34" charset="0"/>
              </a:rPr>
              <a:t>the few will walk with Jesus in white (present fellowship will result in </a:t>
            </a:r>
            <a:r>
              <a:rPr lang="en-US" altLang="en-US" dirty="0" smtClean="0">
                <a:latin typeface="Arial" pitchFamily="34" charset="0"/>
              </a:rPr>
              <a:t>future fellowship </a:t>
            </a:r>
            <a:r>
              <a:rPr lang="en-US" altLang="en-US" dirty="0">
                <a:latin typeface="Arial" pitchFamily="34" charset="0"/>
              </a:rPr>
              <a:t>in heaven)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pitchFamily="34" charset="0"/>
              </a:rPr>
              <a:t>he who overcomes: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Arial" pitchFamily="34" charset="0"/>
              </a:rPr>
              <a:t>shall be clothed in white garments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Arial" pitchFamily="34" charset="0"/>
              </a:rPr>
              <a:t>name will not be blotted out of Book of Life  </a:t>
            </a:r>
            <a:r>
              <a:rPr lang="en-US" altLang="en-US" dirty="0" smtClean="0">
                <a:latin typeface="Arial" pitchFamily="34" charset="0"/>
              </a:rPr>
              <a:t/>
            </a:r>
            <a:br>
              <a:rPr lang="en-US" altLang="en-US" dirty="0" smtClean="0">
                <a:latin typeface="Arial" pitchFamily="34" charset="0"/>
              </a:rPr>
            </a:br>
            <a:r>
              <a:rPr lang="en-US" altLang="en-US" dirty="0" smtClean="0">
                <a:latin typeface="Arial" pitchFamily="34" charset="0"/>
              </a:rPr>
              <a:t>(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cf. Ex. 32:32, 33; Ps. 69:28; Phil. 4:3</a:t>
            </a:r>
            <a:r>
              <a:rPr lang="en-US" altLang="en-US" dirty="0">
                <a:latin typeface="Arial" pitchFamily="34" charset="0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Arial" pitchFamily="34" charset="0"/>
              </a:rPr>
              <a:t>confess name before Father and angels    (Matt. 10:32; Lk. 12:8)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Sardis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0" y="0"/>
            <a:ext cx="3810000" cy="12192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>
                <a:latin typeface="Tahoma" pitchFamily="34" charset="0"/>
              </a:rPr>
              <a:t>One of the wealthiest cities in the world in the 6</a:t>
            </a:r>
            <a:r>
              <a:rPr lang="en-US" altLang="en-US" sz="2400" baseline="30000">
                <a:latin typeface="Tahoma" pitchFamily="34" charset="0"/>
              </a:rPr>
              <a:t>th</a:t>
            </a:r>
            <a:r>
              <a:rPr lang="en-US" altLang="en-US" sz="2400">
                <a:latin typeface="Tahoma" pitchFamily="34" charset="0"/>
              </a:rPr>
              <a:t> century B.C. </a:t>
            </a:r>
          </a:p>
        </p:txBody>
      </p:sp>
      <p:pic>
        <p:nvPicPr>
          <p:cNvPr id="5133" name="Picture 13" descr="maps-ancient-churches-bible-70A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Line 14"/>
          <p:cNvSpPr>
            <a:spLocks noChangeShapeType="1"/>
          </p:cNvSpPr>
          <p:nvPr/>
        </p:nvSpPr>
        <p:spPr bwMode="auto">
          <a:xfrm flipV="1">
            <a:off x="5943600" y="373380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 autoUpdateAnimBg="0"/>
      <p:bldP spid="51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Sardis</a:t>
            </a:r>
          </a:p>
        </p:txBody>
      </p:sp>
      <p:pic>
        <p:nvPicPr>
          <p:cNvPr id="1031" name="Picture 7" descr="img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1828800"/>
            <a:ext cx="5819775" cy="38782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413125" y="5748338"/>
            <a:ext cx="375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>
                <a:latin typeface="Tahoma" pitchFamily="34" charset="0"/>
              </a:rPr>
              <a:t>(</a:t>
            </a:r>
            <a:r>
              <a:rPr lang="en-US" altLang="en-US" sz="2400">
                <a:latin typeface="Tahoma" pitchFamily="34" charset="0"/>
                <a:hlinkClick r:id="rId4" tooltip="click for reference"/>
              </a:rPr>
              <a:t>www.holylandphotos.org</a:t>
            </a:r>
            <a:r>
              <a:rPr lang="en-US" altLang="en-US" sz="2400">
                <a:latin typeface="Tahoma" pitchFamily="34" charset="0"/>
              </a:rPr>
              <a:t>)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905000"/>
            <a:ext cx="2438400" cy="1219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FontTx/>
              <a:buNone/>
            </a:pPr>
            <a:r>
              <a:rPr lang="en-US" altLang="en-US" sz="3600" dirty="0" smtClean="0"/>
              <a:t>Very Large Gymnasium</a:t>
            </a:r>
            <a:endParaRPr lang="en-US" altLang="en-US" sz="36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Sardis (gymnasium)</a:t>
            </a:r>
          </a:p>
        </p:txBody>
      </p:sp>
      <p:pic>
        <p:nvPicPr>
          <p:cNvPr id="6151" name="Picture 7" descr="img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93850"/>
            <a:ext cx="7800975" cy="5264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Text Box 8">
            <a:hlinkClick r:id="rId4" tooltip="click for reference"/>
          </p:cNvPr>
          <p:cNvSpPr txBox="1">
            <a:spLocks noChangeArrowheads="1"/>
          </p:cNvSpPr>
          <p:nvPr/>
        </p:nvSpPr>
        <p:spPr bwMode="auto">
          <a:xfrm>
            <a:off x="1219200" y="6477000"/>
            <a:ext cx="293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(www.holylandphotos.org)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Sardis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590800"/>
            <a:ext cx="2209800" cy="1667669"/>
          </a:xfrm>
          <a:solidFill>
            <a:schemeClr val="fol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altLang="en-US" i="1" dirty="0" smtClean="0"/>
              <a:t>Temple </a:t>
            </a:r>
            <a:r>
              <a:rPr lang="en-US" altLang="en-US" i="1" dirty="0"/>
              <a:t>of </a:t>
            </a:r>
            <a:r>
              <a:rPr lang="en-US" altLang="en-US" i="1" dirty="0" smtClean="0"/>
              <a:t>Artemis</a:t>
            </a:r>
            <a:r>
              <a:rPr lang="en-US" altLang="en-US" dirty="0" smtClean="0"/>
              <a:t> </a:t>
            </a:r>
            <a:r>
              <a:rPr lang="en-US" altLang="en-US" dirty="0"/>
              <a:t>(Diana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pic>
        <p:nvPicPr>
          <p:cNvPr id="7177" name="Picture 9" descr="img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35138"/>
            <a:ext cx="6810375" cy="5046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Text Box 10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483350" y="6248400"/>
            <a:ext cx="266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(www.holylandphotos.org)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Sardis (Pactolus River)</a:t>
            </a:r>
          </a:p>
        </p:txBody>
      </p:sp>
      <p:pic>
        <p:nvPicPr>
          <p:cNvPr id="8202" name="Picture 10" descr="img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84338"/>
            <a:ext cx="7924800" cy="51736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5283200"/>
            <a:ext cx="3505200" cy="1574800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dirty="0" smtClean="0">
                <a:latin typeface="Tahoma" pitchFamily="34" charset="0"/>
              </a:rPr>
              <a:t>Historical </a:t>
            </a:r>
            <a:r>
              <a:rPr lang="en-US" altLang="en-US" sz="2400" dirty="0">
                <a:latin typeface="Tahoma" pitchFamily="34" charset="0"/>
              </a:rPr>
              <a:t>Note: Sardis is the birthplace of modern money (coinage)</a:t>
            </a:r>
          </a:p>
        </p:txBody>
      </p:sp>
      <p:sp>
        <p:nvSpPr>
          <p:cNvPr id="8203" name="Text Box 11">
            <a:hlinkClick r:id="rId4"/>
          </p:cNvPr>
          <p:cNvSpPr txBox="1">
            <a:spLocks noChangeArrowheads="1"/>
          </p:cNvSpPr>
          <p:nvPr/>
        </p:nvSpPr>
        <p:spPr bwMode="auto">
          <a:xfrm>
            <a:off x="5318125" y="6186488"/>
            <a:ext cx="293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FFFF"/>
                </a:solidFill>
              </a:rPr>
              <a:t>(www.holylandphotos.org)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Berlin Sans FB Demi" panose="020E0802020502020306" pitchFamily="34" charset="0"/>
              </a:rPr>
              <a:t>To the church at Sardis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84028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Salutation </a:t>
            </a:r>
            <a:r>
              <a:rPr lang="en-US" altLang="en-US" sz="4000" dirty="0">
                <a:latin typeface="+mj-lt"/>
                <a:cs typeface="Aharoni" panose="02010803020104030203" pitchFamily="2" charset="-79"/>
              </a:rPr>
              <a:t>(3:1a)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pitchFamily="34" charset="0"/>
              </a:rPr>
              <a:t>has 7 Spirits. . .figurative for Holy Spirit.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Arial" pitchFamily="34" charset="0"/>
              </a:rPr>
              <a:t>Spirit fully involved in Jesus’ work</a:t>
            </a:r>
          </a:p>
          <a:p>
            <a:pPr lvl="2">
              <a:lnSpc>
                <a:spcPct val="90000"/>
              </a:lnSpc>
            </a:pP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“However, when He, the Spirit of truth, has come, He will guide you into all truth; for He will not speak on His own authority, but whatever He hears He will speak; and He will tell you things to come. He will glorify Me, for He will take of what is Mine and declare it to you”</a:t>
            </a:r>
            <a:r>
              <a:rPr lang="en-US" altLang="en-US" dirty="0">
                <a:latin typeface="Arial" pitchFamily="34" charset="0"/>
                <a:cs typeface="Times New Roman" pitchFamily="18" charset="0"/>
              </a:rPr>
              <a:t> (Jn. 16:13, 14).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pitchFamily="34" charset="0"/>
              </a:rPr>
              <a:t>has 7 stars. . .the messengers to each church</a:t>
            </a:r>
          </a:p>
          <a:p>
            <a:pPr lvl="2">
              <a:lnSpc>
                <a:spcPct val="90000"/>
              </a:lnSpc>
            </a:pPr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Berlin Sans FB Demi" panose="020E0802020502020306" pitchFamily="34" charset="0"/>
              </a:rPr>
              <a:t>To the church at Sardis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84028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Divine Protest </a:t>
            </a:r>
            <a:r>
              <a:rPr lang="en-US" altLang="en-US" sz="4000" dirty="0">
                <a:latin typeface="+mj-lt"/>
                <a:cs typeface="Aharoni" panose="02010803020104030203" pitchFamily="2" charset="-79"/>
              </a:rPr>
              <a:t>(3:1b)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pitchFamily="34" charset="0"/>
              </a:rPr>
              <a:t>name of being alive but really </a:t>
            </a:r>
            <a:r>
              <a:rPr lang="en-US" altLang="en-US" dirty="0" smtClean="0">
                <a:latin typeface="Arial" pitchFamily="34" charset="0"/>
              </a:rPr>
              <a:t>dead</a:t>
            </a:r>
            <a:endParaRPr lang="en-US" altLang="en-US" dirty="0">
              <a:latin typeface="Arial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Arial" pitchFamily="34" charset="0"/>
              </a:rPr>
              <a:t>reputation of being alive, but </a:t>
            </a:r>
            <a:r>
              <a:rPr lang="en-US" altLang="en-US" dirty="0" smtClean="0">
                <a:latin typeface="Arial" pitchFamily="34" charset="0"/>
              </a:rPr>
              <a:t>now dead</a:t>
            </a:r>
            <a:endParaRPr lang="en-US" altLang="en-US" dirty="0">
              <a:latin typeface="Arial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Arial" pitchFamily="34" charset="0"/>
              </a:rPr>
              <a:t>once dead </a:t>
            </a:r>
            <a:r>
              <a:rPr lang="en-US" altLang="en-US" dirty="0" smtClean="0">
                <a:latin typeface="Arial" pitchFamily="34" charset="0"/>
              </a:rPr>
              <a:t>but </a:t>
            </a:r>
            <a:r>
              <a:rPr lang="en-US" altLang="en-US" dirty="0">
                <a:latin typeface="Arial" pitchFamily="34" charset="0"/>
              </a:rPr>
              <a:t>made alive (Eph. 2:1, 5)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Arial" pitchFamily="34" charset="0"/>
              </a:rPr>
              <a:t>now dead again (Jude </a:t>
            </a:r>
            <a:r>
              <a:rPr lang="en-US" altLang="en-US" dirty="0" smtClean="0">
                <a:latin typeface="Arial" pitchFamily="34" charset="0"/>
              </a:rPr>
              <a:t>1:12</a:t>
            </a:r>
            <a:r>
              <a:rPr lang="en-US" altLang="en-US" dirty="0">
                <a:latin typeface="Arial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Arial" pitchFamily="34" charset="0"/>
              </a:rPr>
              <a:t>Deadness: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>
                <a:latin typeface="Arial" pitchFamily="34" charset="0"/>
              </a:rPr>
              <a:t>faith </a:t>
            </a:r>
            <a:r>
              <a:rPr lang="en-US" altLang="en-US" dirty="0">
                <a:latin typeface="Arial" pitchFamily="34" charset="0"/>
              </a:rPr>
              <a:t>without works (Jas. 2:26</a:t>
            </a:r>
            <a:r>
              <a:rPr lang="en-US" altLang="en-US" dirty="0" smtClean="0">
                <a:latin typeface="Arial" pitchFamily="34" charset="0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Arial" pitchFamily="34" charset="0"/>
              </a:rPr>
              <a:t>w</a:t>
            </a:r>
            <a:r>
              <a:rPr lang="en-US" altLang="en-US" dirty="0" smtClean="0">
                <a:latin typeface="Arial" pitchFamily="34" charset="0"/>
              </a:rPr>
              <a:t>orks without faith (Heb. 9:14; Rom. 6:11-13, 16, 18-21)</a:t>
            </a:r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31825" y="2743200"/>
            <a:ext cx="7978775" cy="3408363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222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i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The </a:t>
            </a:r>
            <a:r>
              <a:rPr lang="en-US" altLang="en-US" sz="4800" b="1" i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size</a:t>
            </a:r>
            <a:r>
              <a:rPr lang="en-US" altLang="en-US" sz="3600" i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of </a:t>
            </a:r>
            <a:r>
              <a:rPr lang="en-US" altLang="en-US" sz="4000" b="1" i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membership</a:t>
            </a:r>
            <a:r>
              <a:rPr lang="en-US" altLang="en-US" sz="3600" i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, the </a:t>
            </a:r>
            <a:r>
              <a:rPr lang="en-US" altLang="en-US" sz="4800" b="1" i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largeness</a:t>
            </a:r>
            <a:r>
              <a:rPr lang="en-US" altLang="en-US" sz="3600" i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of the </a:t>
            </a:r>
            <a:r>
              <a:rPr lang="en-US" altLang="en-US" sz="4000" b="1" i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building</a:t>
            </a:r>
            <a:r>
              <a:rPr lang="en-US" altLang="en-US" sz="3600" i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/>
            </a:r>
            <a:br>
              <a:rPr lang="en-US" altLang="en-US" sz="3600" i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altLang="en-US" sz="3600" i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and the </a:t>
            </a:r>
            <a:r>
              <a:rPr lang="en-US" altLang="en-US" sz="4800" b="1" i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dynamics</a:t>
            </a:r>
            <a:r>
              <a:rPr lang="en-US" altLang="en-US" sz="3600" i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of a </a:t>
            </a:r>
            <a:r>
              <a:rPr lang="en-US" altLang="en-US" sz="4000" b="1" i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preacher</a:t>
            </a:r>
            <a:r>
              <a:rPr lang="en-US" altLang="en-US" sz="3600" i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/>
            </a:r>
            <a:br>
              <a:rPr lang="en-US" altLang="en-US" sz="3600" i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altLang="en-US" sz="3600" i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do not make a church alive in the sight of Jesus!</a:t>
            </a:r>
            <a:r>
              <a:rPr lang="en-US" altLang="en-US" sz="3600" i="1">
                <a:latin typeface="Tahoma" pitchFamily="34" charset="0"/>
              </a:rPr>
              <a:t>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295400" y="838200"/>
            <a:ext cx="557556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7200" dirty="0">
                <a:latin typeface="TEN O CLOCK" pitchFamily="2" charset="0"/>
              </a:rPr>
              <a:t>OBSERVATION: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  <p:bldP spid="11267" grpId="0" autoUpdateAnimBg="0"/>
    </p:bldLst>
  </p:timing>
</p:sld>
</file>

<file path=ppt/theme/theme1.xml><?xml version="1.0" encoding="utf-8"?>
<a:theme xmlns:a="http://schemas.openxmlformats.org/drawingml/2006/main" name="BLUEWEAV">
  <a:themeElements>
    <a:clrScheme name="BLUEWEAV 1">
      <a:dk1>
        <a:srgbClr val="00354E"/>
      </a:dk1>
      <a:lt1>
        <a:srgbClr val="EAEAEA"/>
      </a:lt1>
      <a:dk2>
        <a:srgbClr val="006699"/>
      </a:dk2>
      <a:lt2>
        <a:srgbClr val="CCECFF"/>
      </a:lt2>
      <a:accent1>
        <a:srgbClr val="006699"/>
      </a:accent1>
      <a:accent2>
        <a:srgbClr val="6699FF"/>
      </a:accent2>
      <a:accent3>
        <a:srgbClr val="AAB8CA"/>
      </a:accent3>
      <a:accent4>
        <a:srgbClr val="C8C8C8"/>
      </a:accent4>
      <a:accent5>
        <a:srgbClr val="AAB8CA"/>
      </a:accent5>
      <a:accent6>
        <a:srgbClr val="5C8AE7"/>
      </a:accent6>
      <a:hlink>
        <a:srgbClr val="CCCCFF"/>
      </a:hlink>
      <a:folHlink>
        <a:srgbClr val="5E6FD4"/>
      </a:folHlink>
    </a:clrScheme>
    <a:fontScheme name="BLUEWEA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WEAV 1">
        <a:dk1>
          <a:srgbClr val="00354E"/>
        </a:dk1>
        <a:lt1>
          <a:srgbClr val="EAEAEA"/>
        </a:lt1>
        <a:dk2>
          <a:srgbClr val="006699"/>
        </a:dk2>
        <a:lt2>
          <a:srgbClr val="CCECFF"/>
        </a:lt2>
        <a:accent1>
          <a:srgbClr val="006699"/>
        </a:accent1>
        <a:accent2>
          <a:srgbClr val="6699FF"/>
        </a:accent2>
        <a:accent3>
          <a:srgbClr val="AAB8CA"/>
        </a:accent3>
        <a:accent4>
          <a:srgbClr val="C8C8C8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EAV 2">
        <a:dk1>
          <a:srgbClr val="000080"/>
        </a:dk1>
        <a:lt1>
          <a:srgbClr val="FFFFFF"/>
        </a:lt1>
        <a:dk2>
          <a:srgbClr val="3366CC"/>
        </a:dk2>
        <a:lt2>
          <a:srgbClr val="7A7C93"/>
        </a:lt2>
        <a:accent1>
          <a:srgbClr val="006699"/>
        </a:accent1>
        <a:accent2>
          <a:srgbClr val="6699FF"/>
        </a:accent2>
        <a:accent3>
          <a:srgbClr val="FFFFFF"/>
        </a:accent3>
        <a:accent4>
          <a:srgbClr val="00006C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EAV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B8B8B8"/>
        </a:accent6>
        <a:hlink>
          <a:srgbClr val="EAEAEA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EAV 4">
        <a:dk1>
          <a:srgbClr val="660066"/>
        </a:dk1>
        <a:lt1>
          <a:srgbClr val="EAEAEA"/>
        </a:lt1>
        <a:dk2>
          <a:srgbClr val="3366CC"/>
        </a:dk2>
        <a:lt2>
          <a:srgbClr val="7A7C93"/>
        </a:lt2>
        <a:accent1>
          <a:srgbClr val="00CCCC"/>
        </a:accent1>
        <a:accent2>
          <a:srgbClr val="CC66FF"/>
        </a:accent2>
        <a:accent3>
          <a:srgbClr val="F3F3F3"/>
        </a:accent3>
        <a:accent4>
          <a:srgbClr val="560056"/>
        </a:accent4>
        <a:accent5>
          <a:srgbClr val="AAE2E2"/>
        </a:accent5>
        <a:accent6>
          <a:srgbClr val="B95CE7"/>
        </a:accent6>
        <a:hlink>
          <a:srgbClr val="CCFF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EAV 5">
        <a:dk1>
          <a:srgbClr val="003366"/>
        </a:dk1>
        <a:lt1>
          <a:srgbClr val="EAEAEA"/>
        </a:lt1>
        <a:dk2>
          <a:srgbClr val="009999"/>
        </a:dk2>
        <a:lt2>
          <a:srgbClr val="FFFFFF"/>
        </a:lt2>
        <a:accent1>
          <a:srgbClr val="008080"/>
        </a:accent1>
        <a:accent2>
          <a:srgbClr val="00CCCC"/>
        </a:accent2>
        <a:accent3>
          <a:srgbClr val="AACACA"/>
        </a:accent3>
        <a:accent4>
          <a:srgbClr val="C8C8C8"/>
        </a:accent4>
        <a:accent5>
          <a:srgbClr val="AAC0C0"/>
        </a:accent5>
        <a:accent6>
          <a:srgbClr val="00B9B9"/>
        </a:accent6>
        <a:hlink>
          <a:srgbClr val="A7DDE1"/>
        </a:hlink>
        <a:folHlink>
          <a:srgbClr val="319C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EAV 6">
        <a:dk1>
          <a:srgbClr val="00354E"/>
        </a:dk1>
        <a:lt1>
          <a:srgbClr val="EAEAEA"/>
        </a:lt1>
        <a:dk2>
          <a:srgbClr val="6D67AA"/>
        </a:dk2>
        <a:lt2>
          <a:srgbClr val="CCCCFF"/>
        </a:lt2>
        <a:accent1>
          <a:srgbClr val="6600CC"/>
        </a:accent1>
        <a:accent2>
          <a:srgbClr val="9999FF"/>
        </a:accent2>
        <a:accent3>
          <a:srgbClr val="BAB8D2"/>
        </a:accent3>
        <a:accent4>
          <a:srgbClr val="C8C8C8"/>
        </a:accent4>
        <a:accent5>
          <a:srgbClr val="B8AAE2"/>
        </a:accent5>
        <a:accent6>
          <a:srgbClr val="8A8AE7"/>
        </a:accent6>
        <a:hlink>
          <a:srgbClr val="CCCCFF"/>
        </a:hlink>
        <a:folHlink>
          <a:srgbClr val="9D70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gital blue design template">
  <a:themeElements>
    <a:clrScheme name="Digital blue design template 5">
      <a:dk1>
        <a:srgbClr val="336699"/>
      </a:dk1>
      <a:lt1>
        <a:srgbClr val="EBF1F7"/>
      </a:lt1>
      <a:dk2>
        <a:srgbClr val="5F5F5F"/>
      </a:dk2>
      <a:lt2>
        <a:srgbClr val="005A58"/>
      </a:lt2>
      <a:accent1>
        <a:srgbClr val="B2C7D6"/>
      </a:accent1>
      <a:accent2>
        <a:srgbClr val="698CCB"/>
      </a:accent2>
      <a:accent3>
        <a:srgbClr val="F3F7FA"/>
      </a:accent3>
      <a:accent4>
        <a:srgbClr val="2A5682"/>
      </a:accent4>
      <a:accent5>
        <a:srgbClr val="D5E0E8"/>
      </a:accent5>
      <a:accent6>
        <a:srgbClr val="5E7EB8"/>
      </a:accent6>
      <a:hlink>
        <a:srgbClr val="DFEFFF"/>
      </a:hlink>
      <a:folHlink>
        <a:srgbClr val="003399"/>
      </a:folHlink>
    </a:clrScheme>
    <a:fontScheme name="Digital blue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gital blue design template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blue design template 2">
        <a:dk1>
          <a:srgbClr val="006699"/>
        </a:dk1>
        <a:lt1>
          <a:srgbClr val="FFFFFF"/>
        </a:lt1>
        <a:dk2>
          <a:srgbClr val="000000"/>
        </a:dk2>
        <a:lt2>
          <a:srgbClr val="808080"/>
        </a:lt2>
        <a:accent1>
          <a:srgbClr val="B1CFE7"/>
        </a:accent1>
        <a:accent2>
          <a:srgbClr val="CCCCFF"/>
        </a:accent2>
        <a:accent3>
          <a:srgbClr val="FFFFFF"/>
        </a:accent3>
        <a:accent4>
          <a:srgbClr val="005682"/>
        </a:accent4>
        <a:accent5>
          <a:srgbClr val="D5E4F1"/>
        </a:accent5>
        <a:accent6>
          <a:srgbClr val="B9B9E7"/>
        </a:accent6>
        <a:hlink>
          <a:srgbClr val="4274BE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blue design template 3">
        <a:dk1>
          <a:srgbClr val="003366"/>
        </a:dk1>
        <a:lt1>
          <a:srgbClr val="DEF6F1"/>
        </a:lt1>
        <a:dk2>
          <a:srgbClr val="003366"/>
        </a:dk2>
        <a:lt2>
          <a:srgbClr val="969696"/>
        </a:lt2>
        <a:accent1>
          <a:srgbClr val="FFFFFF"/>
        </a:accent1>
        <a:accent2>
          <a:srgbClr val="9CCAF0"/>
        </a:accent2>
        <a:accent3>
          <a:srgbClr val="ECFAF7"/>
        </a:accent3>
        <a:accent4>
          <a:srgbClr val="002A56"/>
        </a:accent4>
        <a:accent5>
          <a:srgbClr val="FFFFFF"/>
        </a:accent5>
        <a:accent6>
          <a:srgbClr val="8DB7D9"/>
        </a:accent6>
        <a:hlink>
          <a:srgbClr val="0066CC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blue design template 4">
        <a:dk1>
          <a:srgbClr val="003366"/>
        </a:dk1>
        <a:lt1>
          <a:srgbClr val="FFFFD9"/>
        </a:lt1>
        <a:dk2>
          <a:srgbClr val="336699"/>
        </a:dk2>
        <a:lt2>
          <a:srgbClr val="777777"/>
        </a:lt2>
        <a:accent1>
          <a:srgbClr val="ECF9FE"/>
        </a:accent1>
        <a:accent2>
          <a:srgbClr val="2569A7"/>
        </a:accent2>
        <a:accent3>
          <a:srgbClr val="FFFFE9"/>
        </a:accent3>
        <a:accent4>
          <a:srgbClr val="002A56"/>
        </a:accent4>
        <a:accent5>
          <a:srgbClr val="F4FBFE"/>
        </a:accent5>
        <a:accent6>
          <a:srgbClr val="205E97"/>
        </a:accent6>
        <a:hlink>
          <a:srgbClr val="0099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blue design template 5">
        <a:dk1>
          <a:srgbClr val="336699"/>
        </a:dk1>
        <a:lt1>
          <a:srgbClr val="EBF1F7"/>
        </a:lt1>
        <a:dk2>
          <a:srgbClr val="5F5F5F"/>
        </a:dk2>
        <a:lt2>
          <a:srgbClr val="005A58"/>
        </a:lt2>
        <a:accent1>
          <a:srgbClr val="B2C7D6"/>
        </a:accent1>
        <a:accent2>
          <a:srgbClr val="698CCB"/>
        </a:accent2>
        <a:accent3>
          <a:srgbClr val="F3F7FA"/>
        </a:accent3>
        <a:accent4>
          <a:srgbClr val="2A5682"/>
        </a:accent4>
        <a:accent5>
          <a:srgbClr val="D5E0E8"/>
        </a:accent5>
        <a:accent6>
          <a:srgbClr val="5E7EB8"/>
        </a:accent6>
        <a:hlink>
          <a:srgbClr val="DFEFFF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blue design template 6">
        <a:dk1>
          <a:srgbClr val="005A58"/>
        </a:dk1>
        <a:lt1>
          <a:srgbClr val="006699"/>
        </a:lt1>
        <a:dk2>
          <a:srgbClr val="0058B8"/>
        </a:dk2>
        <a:lt2>
          <a:srgbClr val="336699"/>
        </a:lt2>
        <a:accent1>
          <a:srgbClr val="98BED8"/>
        </a:accent1>
        <a:accent2>
          <a:srgbClr val="6D6FC7"/>
        </a:accent2>
        <a:accent3>
          <a:srgbClr val="AAB4D8"/>
        </a:accent3>
        <a:accent4>
          <a:srgbClr val="005682"/>
        </a:accent4>
        <a:accent5>
          <a:srgbClr val="CADBE9"/>
        </a:accent5>
        <a:accent6>
          <a:srgbClr val="6264B4"/>
        </a:accent6>
        <a:hlink>
          <a:srgbClr val="CCECFF"/>
        </a:hlink>
        <a:folHlink>
          <a:srgbClr val="00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blue design template 7">
        <a:dk1>
          <a:srgbClr val="336699"/>
        </a:dk1>
        <a:lt1>
          <a:srgbClr val="C0C0C0"/>
        </a:lt1>
        <a:dk2>
          <a:srgbClr val="49718D"/>
        </a:dk2>
        <a:lt2>
          <a:srgbClr val="5C1F00"/>
        </a:lt2>
        <a:accent1>
          <a:srgbClr val="DDDDDD"/>
        </a:accent1>
        <a:accent2>
          <a:srgbClr val="BE7960"/>
        </a:accent2>
        <a:accent3>
          <a:srgbClr val="DCDCDC"/>
        </a:accent3>
        <a:accent4>
          <a:srgbClr val="2A5682"/>
        </a:accent4>
        <a:accent5>
          <a:srgbClr val="EBEBEB"/>
        </a:accent5>
        <a:accent6>
          <a:srgbClr val="AC6D56"/>
        </a:accent6>
        <a:hlink>
          <a:srgbClr val="65A0BD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blue design template 8">
        <a:dk1>
          <a:srgbClr val="336699"/>
        </a:dk1>
        <a:lt1>
          <a:srgbClr val="0099CC"/>
        </a:lt1>
        <a:dk2>
          <a:srgbClr val="000066"/>
        </a:dk2>
        <a:lt2>
          <a:srgbClr val="336699"/>
        </a:lt2>
        <a:accent1>
          <a:srgbClr val="336699"/>
        </a:accent1>
        <a:accent2>
          <a:srgbClr val="DDDDDD"/>
        </a:accent2>
        <a:accent3>
          <a:srgbClr val="AAAAB8"/>
        </a:accent3>
        <a:accent4>
          <a:srgbClr val="0082AE"/>
        </a:accent4>
        <a:accent5>
          <a:srgbClr val="ADB8CA"/>
        </a:accent5>
        <a:accent6>
          <a:srgbClr val="C8C8C8"/>
        </a:accent6>
        <a:hlink>
          <a:srgbClr val="7AC3EC"/>
        </a:hlink>
        <a:folHlink>
          <a:srgbClr val="D7EA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blue design template 9">
        <a:dk1>
          <a:srgbClr val="2846A4"/>
        </a:dk1>
        <a:lt1>
          <a:srgbClr val="566272"/>
        </a:lt1>
        <a:dk2>
          <a:srgbClr val="004B70"/>
        </a:dk2>
        <a:lt2>
          <a:srgbClr val="777777"/>
        </a:lt2>
        <a:accent1>
          <a:srgbClr val="9CA5AA"/>
        </a:accent1>
        <a:accent2>
          <a:srgbClr val="88B2D2"/>
        </a:accent2>
        <a:accent3>
          <a:srgbClr val="B4B7BC"/>
        </a:accent3>
        <a:accent4>
          <a:srgbClr val="213A8B"/>
        </a:accent4>
        <a:accent5>
          <a:srgbClr val="CBCFD2"/>
        </a:accent5>
        <a:accent6>
          <a:srgbClr val="7BA1BE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blue design template 10">
        <a:dk1>
          <a:srgbClr val="003366"/>
        </a:dk1>
        <a:lt1>
          <a:srgbClr val="FFFFFF"/>
        </a:lt1>
        <a:dk2>
          <a:srgbClr val="003366"/>
        </a:dk2>
        <a:lt2>
          <a:srgbClr val="808080"/>
        </a:lt2>
        <a:accent1>
          <a:srgbClr val="B7D6E7"/>
        </a:accent1>
        <a:accent2>
          <a:srgbClr val="24446A"/>
        </a:accent2>
        <a:accent3>
          <a:srgbClr val="FFFFFF"/>
        </a:accent3>
        <a:accent4>
          <a:srgbClr val="002A56"/>
        </a:accent4>
        <a:accent5>
          <a:srgbClr val="D8E8F1"/>
        </a:accent5>
        <a:accent6>
          <a:srgbClr val="203D5F"/>
        </a:accent6>
        <a:hlink>
          <a:srgbClr val="518FB1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blue design template 11">
        <a:dk1>
          <a:srgbClr val="336699"/>
        </a:dk1>
        <a:lt1>
          <a:srgbClr val="FFFFFF"/>
        </a:lt1>
        <a:dk2>
          <a:srgbClr val="003399"/>
        </a:dk2>
        <a:lt2>
          <a:srgbClr val="969696"/>
        </a:lt2>
        <a:accent1>
          <a:srgbClr val="CCECFF"/>
        </a:accent1>
        <a:accent2>
          <a:srgbClr val="6A90BA"/>
        </a:accent2>
        <a:accent3>
          <a:srgbClr val="FFFFFF"/>
        </a:accent3>
        <a:accent4>
          <a:srgbClr val="2A5682"/>
        </a:accent4>
        <a:accent5>
          <a:srgbClr val="E2F4FF"/>
        </a:accent5>
        <a:accent6>
          <a:srgbClr val="5F82A8"/>
        </a:accent6>
        <a:hlink>
          <a:srgbClr val="CC330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blue design template 12">
        <a:dk1>
          <a:srgbClr val="4D4D4D"/>
        </a:dk1>
        <a:lt1>
          <a:srgbClr val="666699"/>
        </a:lt1>
        <a:dk2>
          <a:srgbClr val="36587E"/>
        </a:dk2>
        <a:lt2>
          <a:srgbClr val="3E3E5C"/>
        </a:lt2>
        <a:accent1>
          <a:srgbClr val="90AFCC"/>
        </a:accent1>
        <a:accent2>
          <a:srgbClr val="2170AB"/>
        </a:accent2>
        <a:accent3>
          <a:srgbClr val="B8B8CA"/>
        </a:accent3>
        <a:accent4>
          <a:srgbClr val="404040"/>
        </a:accent4>
        <a:accent5>
          <a:srgbClr val="C6D4E2"/>
        </a:accent5>
        <a:accent6>
          <a:srgbClr val="1D659B"/>
        </a:accent6>
        <a:hlink>
          <a:srgbClr val="A8CCF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blue design template 13">
        <a:dk1>
          <a:srgbClr val="2D5C8B"/>
        </a:dk1>
        <a:lt1>
          <a:srgbClr val="E0EAF4"/>
        </a:lt1>
        <a:dk2>
          <a:srgbClr val="35648B"/>
        </a:dk2>
        <a:lt2>
          <a:srgbClr val="2D2015"/>
        </a:lt2>
        <a:accent1>
          <a:srgbClr val="92A4B0"/>
        </a:accent1>
        <a:accent2>
          <a:srgbClr val="8F5F2F"/>
        </a:accent2>
        <a:accent3>
          <a:srgbClr val="EDF3F8"/>
        </a:accent3>
        <a:accent4>
          <a:srgbClr val="254D76"/>
        </a:accent4>
        <a:accent5>
          <a:srgbClr val="C7CFD4"/>
        </a:accent5>
        <a:accent6>
          <a:srgbClr val="81552A"/>
        </a:accent6>
        <a:hlink>
          <a:srgbClr val="EADF7A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BLUEWEAV</Template>
  <TotalTime>285</TotalTime>
  <Words>478</Words>
  <Application>Microsoft Office PowerPoint</Application>
  <PresentationFormat>On-screen Show (4:3)</PresentationFormat>
  <Paragraphs>66</Paragraphs>
  <Slides>13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Times New Roman</vt:lpstr>
      <vt:lpstr>Berlin Sans FB Demi</vt:lpstr>
      <vt:lpstr>Tahoma</vt:lpstr>
      <vt:lpstr>TEN O CLOCK</vt:lpstr>
      <vt:lpstr>Arial Black</vt:lpstr>
      <vt:lpstr>Aharoni</vt:lpstr>
      <vt:lpstr>BLUEWEAV</vt:lpstr>
      <vt:lpstr>Digital blue design template</vt:lpstr>
      <vt:lpstr>Sardis</vt:lpstr>
      <vt:lpstr>Sardis</vt:lpstr>
      <vt:lpstr>Sardis</vt:lpstr>
      <vt:lpstr>Sardis (gymnasium)</vt:lpstr>
      <vt:lpstr>Sardis</vt:lpstr>
      <vt:lpstr>Sardis (Pactolus River)</vt:lpstr>
      <vt:lpstr>To the church at Sardis</vt:lpstr>
      <vt:lpstr>To the church at Sardis</vt:lpstr>
      <vt:lpstr>PowerPoint Presentation</vt:lpstr>
      <vt:lpstr>To the church at Sardis</vt:lpstr>
      <vt:lpstr>To the church at Sardis</vt:lpstr>
      <vt:lpstr>To the church at Sardis</vt:lpstr>
      <vt:lpstr>To the church at Sardis</vt:lpstr>
    </vt:vector>
  </TitlesOfParts>
  <Company>church of Christ</Company>
  <LinksUpToDate>false</LinksUpToDate>
  <SharedDoc>false</SharedDoc>
  <HyperlinkBase>www.revelationandcreation.com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Sardis</dc:title>
  <dc:subject>Seven Churches of Asia</dc:subject>
  <dc:creator>Steven J. Wallace</dc:creator>
  <cp:keywords>seven churches, Asia, Sardis, Revelation, slides, PowerPoint, sermon, charts</cp:keywords>
  <cp:lastModifiedBy>Steven J. Wallace</cp:lastModifiedBy>
  <cp:revision>22</cp:revision>
  <dcterms:created xsi:type="dcterms:W3CDTF">2003-01-25T22:20:50Z</dcterms:created>
  <dcterms:modified xsi:type="dcterms:W3CDTF">2015-01-02T23:30:33Z</dcterms:modified>
</cp:coreProperties>
</file>